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 id="262" r:id="rId8"/>
    <p:sldId id="263" r:id="rId9"/>
    <p:sldId id="264" r:id="rId10"/>
    <p:sldId id="266" r:id="rId11"/>
    <p:sldId id="265" r:id="rId12"/>
    <p:sldId id="267" r:id="rId13"/>
    <p:sldId id="269"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96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71915A92-C5C8-4582-B291-7C633BDD6492}" type="datetimeFigureOut">
              <a:rPr lang="lt-LT" smtClean="0"/>
              <a:t>2012.01.30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48979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71915A92-C5C8-4582-B291-7C633BDD6492}" type="datetimeFigureOut">
              <a:rPr lang="lt-LT" smtClean="0"/>
              <a:t>2012.01.30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4089752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71915A92-C5C8-4582-B291-7C633BDD6492}" type="datetimeFigureOut">
              <a:rPr lang="lt-LT" smtClean="0"/>
              <a:t>2012.01.30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151401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71915A92-C5C8-4582-B291-7C633BDD6492}" type="datetimeFigureOut">
              <a:rPr lang="lt-LT" smtClean="0"/>
              <a:t>2012.01.30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326462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71915A92-C5C8-4582-B291-7C633BDD6492}" type="datetimeFigureOut">
              <a:rPr lang="lt-LT" smtClean="0"/>
              <a:t>2012.01.30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254932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71915A92-C5C8-4582-B291-7C633BDD6492}" type="datetimeFigureOut">
              <a:rPr lang="lt-LT" smtClean="0"/>
              <a:t>2012.01.30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327100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71915A92-C5C8-4582-B291-7C633BDD6492}" type="datetimeFigureOut">
              <a:rPr lang="lt-LT" smtClean="0"/>
              <a:t>2012.01.30</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2072564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71915A92-C5C8-4582-B291-7C633BDD6492}" type="datetimeFigureOut">
              <a:rPr lang="lt-LT" smtClean="0"/>
              <a:t>2012.01.30</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361147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71915A92-C5C8-4582-B291-7C633BDD6492}" type="datetimeFigureOut">
              <a:rPr lang="lt-LT" smtClean="0"/>
              <a:t>2012.01.30</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2638122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smtClean="0"/>
              <a:t>Spustelėję redag. ruoš. pavad. stilių</a:t>
            </a:r>
            <a:endParaRPr lang="lt-LT"/>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71915A92-C5C8-4582-B291-7C633BDD6492}" type="datetimeFigureOut">
              <a:rPr lang="lt-LT" smtClean="0"/>
              <a:t>2012.01.30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148261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71915A92-C5C8-4582-B291-7C633BDD6492}" type="datetimeFigureOut">
              <a:rPr lang="lt-LT" smtClean="0"/>
              <a:t>2012.01.30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146C34D2-CA21-44AB-9E9F-E1CBE7E1965C}" type="slidenum">
              <a:rPr lang="lt-LT" smtClean="0"/>
              <a:t>‹#›</a:t>
            </a:fld>
            <a:endParaRPr lang="lt-LT"/>
          </a:p>
        </p:txBody>
      </p:sp>
    </p:spTree>
    <p:extLst>
      <p:ext uri="{BB962C8B-B14F-4D97-AF65-F5344CB8AC3E}">
        <p14:creationId xmlns:p14="http://schemas.microsoft.com/office/powerpoint/2010/main" val="170283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15A92-C5C8-4582-B291-7C633BDD6492}" type="datetimeFigureOut">
              <a:rPr lang="lt-LT" smtClean="0"/>
              <a:t>2012.01.30</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C34D2-CA21-44AB-9E9F-E1CBE7E1965C}" type="slidenum">
              <a:rPr lang="lt-LT" smtClean="0"/>
              <a:t>‹#›</a:t>
            </a:fld>
            <a:endParaRPr lang="lt-LT"/>
          </a:p>
        </p:txBody>
      </p:sp>
    </p:spTree>
    <p:extLst>
      <p:ext uri="{BB962C8B-B14F-4D97-AF65-F5344CB8AC3E}">
        <p14:creationId xmlns:p14="http://schemas.microsoft.com/office/powerpoint/2010/main" val="5306642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lstStyle/>
          <a:p>
            <a:r>
              <a:rPr lang="lt-LT" dirty="0"/>
              <a:t>Deformacinių sandūrų įrengimo elementai</a:t>
            </a:r>
          </a:p>
        </p:txBody>
      </p:sp>
      <p:sp>
        <p:nvSpPr>
          <p:cNvPr id="3" name="Antrinis pavadinimas 2"/>
          <p:cNvSpPr>
            <a:spLocks noGrp="1"/>
          </p:cNvSpPr>
          <p:nvPr>
            <p:ph type="subTitle" idx="1"/>
          </p:nvPr>
        </p:nvSpPr>
        <p:spPr/>
        <p:txBody>
          <a:bodyPr/>
          <a:lstStyle/>
          <a:p>
            <a:endParaRPr lang="lt-LT"/>
          </a:p>
        </p:txBody>
      </p:sp>
    </p:spTree>
    <p:extLst>
      <p:ext uri="{BB962C8B-B14F-4D97-AF65-F5344CB8AC3E}">
        <p14:creationId xmlns:p14="http://schemas.microsoft.com/office/powerpoint/2010/main" val="2851200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a:xfrm>
            <a:off x="457200" y="274638"/>
            <a:ext cx="8229600" cy="1786210"/>
          </a:xfrm>
        </p:spPr>
        <p:txBody>
          <a:bodyPr>
            <a:normAutofit fontScale="90000"/>
          </a:bodyPr>
          <a:lstStyle/>
          <a:p>
            <a:r>
              <a:rPr lang="lt-LT" dirty="0"/>
              <a:t>Elementų </a:t>
            </a:r>
            <a:r>
              <a:rPr lang="lt-LT" dirty="0" err="1"/>
              <a:t>HSD</a:t>
            </a:r>
            <a:r>
              <a:rPr lang="lt-LT" dirty="0"/>
              <a:t> išdėstymas deformacinėse sandūrose ir </a:t>
            </a:r>
            <a:br>
              <a:rPr lang="lt-LT" dirty="0"/>
            </a:br>
            <a:r>
              <a:rPr lang="lt-LT" dirty="0"/>
              <a:t>įrąžų pobūdis</a:t>
            </a:r>
          </a:p>
        </p:txBody>
      </p:sp>
      <p:sp>
        <p:nvSpPr>
          <p:cNvPr id="6" name="Turinio vietos rezervavimo ženklas 5"/>
          <p:cNvSpPr>
            <a:spLocks noGrp="1"/>
          </p:cNvSpPr>
          <p:nvPr>
            <p:ph idx="1"/>
          </p:nvPr>
        </p:nvSpPr>
        <p:spPr>
          <a:xfrm>
            <a:off x="457200" y="2348880"/>
            <a:ext cx="8229600" cy="3777283"/>
          </a:xfrm>
        </p:spPr>
        <p:txBody>
          <a:bodyPr/>
          <a:lstStyle/>
          <a:p>
            <a:r>
              <a:rPr lang="lt-LT" dirty="0"/>
              <a:t>Deformacinių sandūrų elementai </a:t>
            </a:r>
            <a:r>
              <a:rPr lang="lt-LT" dirty="0" err="1"/>
              <a:t>HSD</a:t>
            </a:r>
            <a:r>
              <a:rPr lang="lt-LT" dirty="0"/>
              <a:t> išdėstomi atsižvelgiant į norimų nesuvaržytųjų deformacijų </a:t>
            </a:r>
            <a:r>
              <a:rPr lang="lt-LT" dirty="0" smtClean="0"/>
              <a:t>kryptį. </a:t>
            </a:r>
            <a:r>
              <a:rPr lang="lt-LT" dirty="0"/>
              <a:t>Deformacinių elementų </a:t>
            </a:r>
            <a:r>
              <a:rPr lang="lt-LT" dirty="0" err="1"/>
              <a:t>HSD</a:t>
            </a:r>
            <a:r>
              <a:rPr lang="lt-LT" dirty="0"/>
              <a:t> išdėstymas priklauso nuo veikiančių įrąžų (kerpamųjų jėgų) veikimo pobūdžio.</a:t>
            </a:r>
          </a:p>
        </p:txBody>
      </p:sp>
    </p:spTree>
    <p:extLst>
      <p:ext uri="{BB962C8B-B14F-4D97-AF65-F5344CB8AC3E}">
        <p14:creationId xmlns:p14="http://schemas.microsoft.com/office/powerpoint/2010/main" val="135487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p:cNvSpPr>
            <a:spLocks noGrp="1"/>
          </p:cNvSpPr>
          <p:nvPr>
            <p:ph type="body" sz="half" idx="2"/>
          </p:nvPr>
        </p:nvSpPr>
        <p:spPr>
          <a:xfrm>
            <a:off x="467544" y="5367338"/>
            <a:ext cx="8208912" cy="1302022"/>
          </a:xfrm>
        </p:spPr>
        <p:txBody>
          <a:bodyPr>
            <a:noAutofit/>
          </a:bodyPr>
          <a:lstStyle/>
          <a:p>
            <a:pPr algn="ctr"/>
            <a:r>
              <a:rPr lang="lt-LT" sz="1800" dirty="0"/>
              <a:t>Deformacinių sandūrų elementų </a:t>
            </a:r>
            <a:r>
              <a:rPr lang="lt-LT" sz="1800" dirty="0" err="1"/>
              <a:t>HSD</a:t>
            </a:r>
            <a:r>
              <a:rPr lang="lt-LT" sz="1800" dirty="0"/>
              <a:t> išdėstymo perdangose schema: </a:t>
            </a:r>
            <a:endParaRPr lang="lt-LT" sz="1800" dirty="0" smtClean="0"/>
          </a:p>
          <a:p>
            <a:pPr algn="ctr"/>
            <a:r>
              <a:rPr lang="lt-LT" sz="1800" dirty="0" smtClean="0"/>
              <a:t>a </a:t>
            </a:r>
            <a:r>
              <a:rPr lang="lt-LT" sz="1800" dirty="0"/>
              <a:t>– „laužyta“ deformacinė sandūra; b – „tiesi“ deformacinė sandūra.</a:t>
            </a:r>
            <a:br>
              <a:rPr lang="lt-LT" sz="1800" dirty="0"/>
            </a:br>
            <a:r>
              <a:rPr lang="lt-LT" sz="1800" dirty="0"/>
              <a:t>1 – tankus elementų išdėstymas kolonos srityje; 2 – retesnis elementų </a:t>
            </a:r>
            <a:br>
              <a:rPr lang="lt-LT" sz="1800" dirty="0"/>
            </a:br>
            <a:r>
              <a:rPr lang="lt-LT" sz="1800" dirty="0"/>
              <a:t>išdėstymas srityje tarp kolonų</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743" y="139412"/>
            <a:ext cx="3344515" cy="5092988"/>
          </a:xfrm>
          <a:prstGeom prst="rect">
            <a:avLst/>
          </a:prstGeom>
          <a:solidFill>
            <a:schemeClr val="tx1"/>
          </a:solidFill>
          <a:ln>
            <a:noFill/>
          </a:ln>
          <a:effectLst/>
        </p:spPr>
      </p:pic>
    </p:spTree>
    <p:extLst>
      <p:ext uri="{BB962C8B-B14F-4D97-AF65-F5344CB8AC3E}">
        <p14:creationId xmlns:p14="http://schemas.microsoft.com/office/powerpoint/2010/main" val="1887325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p:cNvSpPr>
            <a:spLocks noGrp="1"/>
          </p:cNvSpPr>
          <p:nvPr>
            <p:ph type="body" sz="half" idx="2"/>
          </p:nvPr>
        </p:nvSpPr>
        <p:spPr>
          <a:xfrm>
            <a:off x="467544" y="5576466"/>
            <a:ext cx="8136904" cy="1020886"/>
          </a:xfrm>
        </p:spPr>
        <p:txBody>
          <a:bodyPr>
            <a:noAutofit/>
          </a:bodyPr>
          <a:lstStyle/>
          <a:p>
            <a:pPr algn="ctr"/>
            <a:r>
              <a:rPr lang="lt-LT" sz="1800" dirty="0"/>
              <a:t>Jungiamųjų elementų </a:t>
            </a:r>
            <a:r>
              <a:rPr lang="lt-LT" sz="1800" dirty="0" err="1"/>
              <a:t>HSD</a:t>
            </a:r>
            <a:r>
              <a:rPr lang="lt-LT" sz="1800" dirty="0"/>
              <a:t> išdėstymo schema ir veikiančios įrąžos: </a:t>
            </a:r>
            <a:br>
              <a:rPr lang="lt-LT" sz="1800" dirty="0"/>
            </a:br>
            <a:r>
              <a:rPr lang="lt-LT" sz="1800" dirty="0"/>
              <a:t>a – elementų </a:t>
            </a:r>
            <a:r>
              <a:rPr lang="lt-LT" sz="1800" dirty="0" err="1"/>
              <a:t>HSD</a:t>
            </a:r>
            <a:r>
              <a:rPr lang="lt-LT" sz="1800" dirty="0"/>
              <a:t> išdėstymo schema; b – skersinės jėgos diagrama; </a:t>
            </a:r>
            <a:br>
              <a:rPr lang="lt-LT" sz="1800" dirty="0"/>
            </a:br>
            <a:r>
              <a:rPr lang="lt-LT" sz="1800" dirty="0"/>
              <a:t>c – lenkimo momentų diagrama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831" y="63561"/>
            <a:ext cx="5370339" cy="5340289"/>
          </a:xfrm>
          <a:prstGeom prst="rect">
            <a:avLst/>
          </a:prstGeom>
          <a:solidFill>
            <a:schemeClr val="tx1"/>
          </a:solidFill>
          <a:ln>
            <a:noFill/>
          </a:ln>
          <a:effectLst/>
        </p:spPr>
      </p:pic>
    </p:spTree>
    <p:extLst>
      <p:ext uri="{BB962C8B-B14F-4D97-AF65-F5344CB8AC3E}">
        <p14:creationId xmlns:p14="http://schemas.microsoft.com/office/powerpoint/2010/main" val="3022643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normAutofit fontScale="90000"/>
          </a:bodyPr>
          <a:lstStyle/>
          <a:p>
            <a:r>
              <a:rPr lang="lt-LT" dirty="0" err="1"/>
              <a:t>HSD</a:t>
            </a:r>
            <a:r>
              <a:rPr lang="lt-LT" dirty="0"/>
              <a:t> elementų išdėstymas perdangoje, įrengiant </a:t>
            </a:r>
            <a:r>
              <a:rPr lang="lt-LT" dirty="0" smtClean="0"/>
              <a:t>deformacinę </a:t>
            </a:r>
            <a:r>
              <a:rPr lang="lt-LT" dirty="0"/>
              <a:t>sandūrą</a:t>
            </a:r>
          </a:p>
        </p:txBody>
      </p:sp>
      <p:sp>
        <p:nvSpPr>
          <p:cNvPr id="6" name="Turinio vietos rezervavimo ženklas 5"/>
          <p:cNvSpPr>
            <a:spLocks noGrp="1"/>
          </p:cNvSpPr>
          <p:nvPr>
            <p:ph idx="1"/>
          </p:nvPr>
        </p:nvSpPr>
        <p:spPr/>
        <p:txBody>
          <a:bodyPr/>
          <a:lstStyle/>
          <a:p>
            <a:r>
              <a:rPr lang="lt-LT" dirty="0"/>
              <a:t>Išdėstant </a:t>
            </a:r>
            <a:r>
              <a:rPr lang="lt-LT" dirty="0" err="1"/>
              <a:t>HSD</a:t>
            </a:r>
            <a:r>
              <a:rPr lang="lt-LT" dirty="0"/>
              <a:t> elementus perdangos plokštėje ar kitose konstrukcijose (pvz. sijose), būtina atsižvelgti į konstrukcinius reikalavimus.</a:t>
            </a:r>
          </a:p>
        </p:txBody>
      </p:sp>
    </p:spTree>
    <p:extLst>
      <p:ext uri="{BB962C8B-B14F-4D97-AF65-F5344CB8AC3E}">
        <p14:creationId xmlns:p14="http://schemas.microsoft.com/office/powerpoint/2010/main" val="70321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p:cNvSpPr>
            <a:spLocks noGrp="1"/>
          </p:cNvSpPr>
          <p:nvPr>
            <p:ph type="body" sz="half" idx="2"/>
          </p:nvPr>
        </p:nvSpPr>
        <p:spPr>
          <a:xfrm>
            <a:off x="395536" y="5367338"/>
            <a:ext cx="8352928" cy="1085998"/>
          </a:xfrm>
        </p:spPr>
        <p:txBody>
          <a:bodyPr>
            <a:noAutofit/>
          </a:bodyPr>
          <a:lstStyle/>
          <a:p>
            <a:pPr algn="ctr"/>
            <a:r>
              <a:rPr lang="lt-LT" sz="1800" dirty="0"/>
              <a:t>Jungiamųjų elementų išdėstymas perdangoje: 1 – jungiamojo </a:t>
            </a:r>
            <a:r>
              <a:rPr lang="lt-LT" sz="1800" dirty="0" smtClean="0"/>
              <a:t>elemento </a:t>
            </a:r>
            <a:r>
              <a:rPr lang="lt-LT" sz="1800" dirty="0"/>
              <a:t>konstrukcinė armatūra; 2 – skaičiavimais parenkama armatūra. </a:t>
            </a:r>
            <a:endParaRPr lang="lt-LT" sz="1800" dirty="0" smtClean="0"/>
          </a:p>
          <a:p>
            <a:pPr algn="ctr"/>
            <a:r>
              <a:rPr lang="lt-LT" sz="1800" dirty="0" smtClean="0"/>
              <a:t>Pastaba</a:t>
            </a:r>
            <a:r>
              <a:rPr lang="lt-LT" sz="1800" dirty="0"/>
              <a:t>: armatūrų </a:t>
            </a:r>
            <a:r>
              <a:rPr lang="lt-LT" sz="1800" dirty="0" err="1"/>
              <a:t>A</a:t>
            </a:r>
            <a:r>
              <a:rPr lang="lt-LT" sz="1800" i="1" baseline="-25000" dirty="0" err="1"/>
              <a:t>sx</a:t>
            </a:r>
            <a:r>
              <a:rPr lang="lt-LT" sz="1800" dirty="0"/>
              <a:t> ir </a:t>
            </a:r>
            <a:r>
              <a:rPr lang="lt-LT" sz="1800" dirty="0" err="1"/>
              <a:t>A</a:t>
            </a:r>
            <a:r>
              <a:rPr lang="lt-LT" sz="1800" i="1" baseline="-25000" dirty="0" err="1"/>
              <a:t>sy</a:t>
            </a:r>
            <a:r>
              <a:rPr lang="lt-LT" sz="1800" dirty="0"/>
              <a:t> kiekiai parenkami iš lentelių</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078" y="764704"/>
            <a:ext cx="5867844" cy="412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996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914" y="919007"/>
            <a:ext cx="6218172" cy="501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234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877620"/>
            <a:ext cx="6480720" cy="510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697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73079"/>
            <a:ext cx="6480720" cy="551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076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a:t>Elementų </a:t>
            </a:r>
            <a:r>
              <a:rPr lang="lt-LT" dirty="0" err="1"/>
              <a:t>HSD</a:t>
            </a:r>
            <a:r>
              <a:rPr lang="lt-LT" dirty="0"/>
              <a:t> išdėstymas plokštėje</a:t>
            </a:r>
          </a:p>
        </p:txBody>
      </p:sp>
      <p:sp>
        <p:nvSpPr>
          <p:cNvPr id="3" name="Turinio vietos rezervavimo ženklas 2"/>
          <p:cNvSpPr>
            <a:spLocks noGrp="1"/>
          </p:cNvSpPr>
          <p:nvPr>
            <p:ph idx="1"/>
          </p:nvPr>
        </p:nvSpPr>
        <p:spPr/>
        <p:txBody>
          <a:bodyPr>
            <a:normAutofit fontScale="85000" lnSpcReduction="10000"/>
          </a:bodyPr>
          <a:lstStyle/>
          <a:p>
            <a:r>
              <a:rPr lang="lt-LT" dirty="0"/>
              <a:t>Deformacinėje sandūroje elementų </a:t>
            </a:r>
            <a:r>
              <a:rPr lang="lt-LT" dirty="0" err="1"/>
              <a:t>HSD</a:t>
            </a:r>
            <a:r>
              <a:rPr lang="lt-LT" dirty="0"/>
              <a:t> </a:t>
            </a:r>
            <a:r>
              <a:rPr lang="lt-LT" dirty="0" err="1"/>
              <a:t>CRET</a:t>
            </a:r>
            <a:r>
              <a:rPr lang="lt-LT" dirty="0"/>
              <a:t> kiekis turi būti toks, kad atlaikytų skersines jėgas, nustatytas kaip nekarpytai sijai. Be to turi būti tenkinami konstrukciniai reikalavimai nurodyti firmos gamintojos (</a:t>
            </a:r>
            <a:r>
              <a:rPr lang="lt-LT" dirty="0" err="1"/>
              <a:t>HALFEN</a:t>
            </a:r>
            <a:r>
              <a:rPr lang="lt-LT" dirty="0"/>
              <a:t>) rekomendacijose.</a:t>
            </a:r>
          </a:p>
          <a:p>
            <a:r>
              <a:rPr lang="lt-LT" dirty="0"/>
              <a:t>Didžiausias atstumas tarp įdėtinių detalių </a:t>
            </a:r>
            <a:r>
              <a:rPr lang="lt-LT" dirty="0" err="1"/>
              <a:t>HSD</a:t>
            </a:r>
            <a:r>
              <a:rPr lang="lt-LT" dirty="0"/>
              <a:t> </a:t>
            </a:r>
            <a:r>
              <a:rPr lang="lt-LT" dirty="0" err="1"/>
              <a:t>CRET</a:t>
            </a:r>
            <a:r>
              <a:rPr lang="lt-LT" dirty="0"/>
              <a:t> jungiamųjų strypų centrų turi būti ne didesnis kaip 10 plokštės skerspjūvio aukščių, t. y. </a:t>
            </a:r>
            <a:r>
              <a:rPr lang="lt-LT" i="1" dirty="0" err="1"/>
              <a:t>l</a:t>
            </a:r>
            <a:r>
              <a:rPr lang="lt-LT" i="1" baseline="-25000" dirty="0" err="1"/>
              <a:t>c</a:t>
            </a:r>
            <a:r>
              <a:rPr lang="lt-LT" dirty="0"/>
              <a:t> ≤ </a:t>
            </a:r>
            <a:r>
              <a:rPr lang="lt-LT" dirty="0" err="1"/>
              <a:t>10</a:t>
            </a:r>
            <a:r>
              <a:rPr lang="lt-LT" i="1" dirty="0" err="1"/>
              <a:t>h</a:t>
            </a:r>
            <a:r>
              <a:rPr lang="lt-LT" dirty="0"/>
              <a:t> (</a:t>
            </a:r>
            <a:r>
              <a:rPr lang="lt-LT" i="1" dirty="0"/>
              <a:t>h</a:t>
            </a:r>
            <a:r>
              <a:rPr lang="lt-LT" dirty="0"/>
              <a:t> – plokštės skerspjūvio aukštis (storis)). Rekomenduojamas optimalus atstumas </a:t>
            </a:r>
            <a:r>
              <a:rPr lang="lt-LT" i="1" dirty="0" err="1"/>
              <a:t>l</a:t>
            </a:r>
            <a:r>
              <a:rPr lang="lt-LT" i="1" baseline="-25000" dirty="0" err="1"/>
              <a:t>c</a:t>
            </a:r>
            <a:r>
              <a:rPr lang="lt-LT" dirty="0"/>
              <a:t> = </a:t>
            </a:r>
            <a:r>
              <a:rPr lang="lt-LT" dirty="0" err="1"/>
              <a:t>5</a:t>
            </a:r>
            <a:r>
              <a:rPr lang="lt-LT" i="1" dirty="0" err="1"/>
              <a:t>h</a:t>
            </a:r>
            <a:r>
              <a:rPr lang="lt-LT" dirty="0"/>
              <a:t>. Toks atstumas labiau atitinka plokštės ištisinį atrėmimą.</a:t>
            </a:r>
          </a:p>
        </p:txBody>
      </p:sp>
    </p:spTree>
    <p:extLst>
      <p:ext uri="{BB962C8B-B14F-4D97-AF65-F5344CB8AC3E}">
        <p14:creationId xmlns:p14="http://schemas.microsoft.com/office/powerpoint/2010/main" val="3441166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o vietos rezervavimo ženklas 5"/>
          <p:cNvSpPr>
            <a:spLocks noGrp="1"/>
          </p:cNvSpPr>
          <p:nvPr>
            <p:ph type="body" sz="half" idx="2"/>
          </p:nvPr>
        </p:nvSpPr>
        <p:spPr/>
        <p:txBody>
          <a:bodyPr>
            <a:normAutofit/>
          </a:bodyPr>
          <a:lstStyle/>
          <a:p>
            <a:pPr algn="ctr"/>
            <a:r>
              <a:rPr lang="lt-LT" sz="1800" dirty="0"/>
              <a:t>Mažiausias atstumas nuo plokštės krašto </a:t>
            </a:r>
            <a:r>
              <a:rPr lang="lt-LT" sz="1800" i="1" dirty="0" err="1"/>
              <a:t>a</a:t>
            </a:r>
            <a:r>
              <a:rPr lang="lt-LT" sz="1800" i="1" baseline="-25000" dirty="0" err="1"/>
              <a:t>r</a:t>
            </a:r>
            <a:r>
              <a:rPr lang="lt-LT" sz="1800" baseline="-25000" dirty="0" err="1"/>
              <a:t>,min</a:t>
            </a:r>
            <a:r>
              <a:rPr lang="lt-LT" sz="1800" baseline="-25000" dirty="0"/>
              <a:t> </a:t>
            </a:r>
            <a:r>
              <a:rPr lang="lt-LT" sz="1800" dirty="0"/>
              <a:t>bei tarp detalių jungiamųjų strypų centrų </a:t>
            </a:r>
            <a:r>
              <a:rPr lang="lt-LT" sz="1800" i="1" dirty="0" err="1"/>
              <a:t>a</a:t>
            </a:r>
            <a:r>
              <a:rPr lang="lt-LT" sz="1800" i="1" baseline="-25000" dirty="0" err="1"/>
              <a:t>D</a:t>
            </a:r>
            <a:r>
              <a:rPr lang="lt-LT" sz="1800" baseline="-25000" dirty="0" err="1"/>
              <a:t>,min</a:t>
            </a:r>
            <a:endParaRPr lang="lt-LT" sz="18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19" y="1268760"/>
            <a:ext cx="5622963" cy="285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561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Deformacinių sandūrų įrengimo elementai</a:t>
            </a:r>
            <a:endParaRPr lang="lt-LT" dirty="0"/>
          </a:p>
        </p:txBody>
      </p:sp>
      <p:sp>
        <p:nvSpPr>
          <p:cNvPr id="3" name="Turinio vietos rezervavimo ženklas 2"/>
          <p:cNvSpPr>
            <a:spLocks noGrp="1"/>
          </p:cNvSpPr>
          <p:nvPr>
            <p:ph idx="1"/>
          </p:nvPr>
        </p:nvSpPr>
        <p:spPr/>
        <p:txBody>
          <a:bodyPr/>
          <a:lstStyle/>
          <a:p>
            <a:r>
              <a:rPr lang="lt-LT" dirty="0"/>
              <a:t>Projektuojant betonines ir gelžbetonines konstrukcijas būtina vertinti temperatūros bei drėgmės svyravimus. Aplinkos temperatūros drėgmė bei kietėjančio betono traukumas gali sukelti dideles konstrukcinių elementų deformacijas. Jeigu elementai negali laisvai deformuotis, t. y. deformacijos yra suvaržytos, juose susidaro didelės įrąžos.</a:t>
            </a:r>
          </a:p>
        </p:txBody>
      </p:sp>
    </p:spTree>
    <p:extLst>
      <p:ext uri="{BB962C8B-B14F-4D97-AF65-F5344CB8AC3E}">
        <p14:creationId xmlns:p14="http://schemas.microsoft.com/office/powerpoint/2010/main" val="3697399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lstStyle/>
          <a:p>
            <a:r>
              <a:rPr lang="lt-LT" dirty="0"/>
              <a:t>Elementų </a:t>
            </a:r>
            <a:r>
              <a:rPr lang="lt-LT" dirty="0" err="1"/>
              <a:t>HSD</a:t>
            </a:r>
            <a:r>
              <a:rPr lang="lt-LT" dirty="0"/>
              <a:t> išdėstymas sijoje</a:t>
            </a:r>
          </a:p>
        </p:txBody>
      </p:sp>
      <p:sp>
        <p:nvSpPr>
          <p:cNvPr id="6" name="Turinio vietos rezervavimo ženklas 5"/>
          <p:cNvSpPr>
            <a:spLocks noGrp="1"/>
          </p:cNvSpPr>
          <p:nvPr>
            <p:ph idx="1"/>
          </p:nvPr>
        </p:nvSpPr>
        <p:spPr/>
        <p:txBody>
          <a:bodyPr>
            <a:normAutofit lnSpcReduction="10000"/>
          </a:bodyPr>
          <a:lstStyle/>
          <a:p>
            <a:r>
              <a:rPr lang="lt-LT" dirty="0"/>
              <a:t>Dėl didelių veikiančių skersinių jėgų, bei norint užtikrinti sijos stabilumą atramose, rekomenduojama jungiamuosius strypus išdėstyti keliomis eilėmis horizontaliai ir vertikaliai. Kai strypai išdėstomi keliomis eilėmis, būtina atkreipti dėmesį į tai, kad dėl sijos įlinkio deformacinės siūlės plotis bus skirtingas per visą sijos aukštį. Tai reikia įvertinti priimant maksimalų deformacinės siūlės storį.</a:t>
            </a:r>
          </a:p>
        </p:txBody>
      </p:sp>
    </p:spTree>
    <p:extLst>
      <p:ext uri="{BB962C8B-B14F-4D97-AF65-F5344CB8AC3E}">
        <p14:creationId xmlns:p14="http://schemas.microsoft.com/office/powerpoint/2010/main" val="57011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o vietos rezervavimo ženklas 5"/>
          <p:cNvSpPr>
            <a:spLocks noGrp="1"/>
          </p:cNvSpPr>
          <p:nvPr>
            <p:ph type="body" sz="half" idx="2"/>
          </p:nvPr>
        </p:nvSpPr>
        <p:spPr/>
        <p:txBody>
          <a:bodyPr>
            <a:normAutofit/>
          </a:bodyPr>
          <a:lstStyle/>
          <a:p>
            <a:pPr algn="ctr"/>
            <a:r>
              <a:rPr lang="lt-LT" sz="1800" dirty="0"/>
              <a:t>Minimalūs atstumai tarp jungiamųjų strypų</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33088"/>
            <a:ext cx="6192688" cy="415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076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normAutofit fontScale="90000"/>
          </a:bodyPr>
          <a:lstStyle/>
          <a:p>
            <a:r>
              <a:rPr lang="lt-LT" dirty="0"/>
              <a:t>Jungiamųjų elementų </a:t>
            </a:r>
            <a:r>
              <a:rPr lang="lt-LT" dirty="0" err="1"/>
              <a:t>HSD-CRET</a:t>
            </a:r>
            <a:r>
              <a:rPr lang="lt-LT" dirty="0"/>
              <a:t> montavimas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400" y="1700808"/>
            <a:ext cx="72532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514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73" y="540186"/>
            <a:ext cx="7704855" cy="577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901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67104"/>
            <a:ext cx="7920879" cy="592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26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93" y="844466"/>
            <a:ext cx="8233614" cy="516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444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669" y="473093"/>
            <a:ext cx="5976663" cy="591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306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lstStyle/>
          <a:p>
            <a:r>
              <a:rPr lang="lt-LT" dirty="0" smtClean="0"/>
              <a:t>Ačiū už dėmesį</a:t>
            </a:r>
            <a:endParaRPr lang="lt-LT" dirty="0"/>
          </a:p>
        </p:txBody>
      </p:sp>
    </p:spTree>
    <p:extLst>
      <p:ext uri="{BB962C8B-B14F-4D97-AF65-F5344CB8AC3E}">
        <p14:creationId xmlns:p14="http://schemas.microsoft.com/office/powerpoint/2010/main" val="2933290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Deformacinių sandūrų įrengimo elementai</a:t>
            </a:r>
            <a:endParaRPr lang="lt-LT" dirty="0"/>
          </a:p>
        </p:txBody>
      </p:sp>
      <p:sp>
        <p:nvSpPr>
          <p:cNvPr id="3" name="Turinio vietos rezervavimo ženklas 2"/>
          <p:cNvSpPr>
            <a:spLocks noGrp="1"/>
          </p:cNvSpPr>
          <p:nvPr>
            <p:ph idx="1"/>
          </p:nvPr>
        </p:nvSpPr>
        <p:spPr/>
        <p:txBody>
          <a:bodyPr/>
          <a:lstStyle/>
          <a:p>
            <a:r>
              <a:rPr lang="lt-LT" dirty="0"/>
              <a:t>Su </a:t>
            </a:r>
            <a:r>
              <a:rPr lang="lt-LT" dirty="0" err="1"/>
              <a:t>HALFEN</a:t>
            </a:r>
            <a:r>
              <a:rPr lang="lt-LT" dirty="0"/>
              <a:t> </a:t>
            </a:r>
            <a:r>
              <a:rPr lang="lt-LT" dirty="0" err="1"/>
              <a:t>HSD-CRET</a:t>
            </a:r>
            <a:r>
              <a:rPr lang="lt-LT" dirty="0"/>
              <a:t> elementais galima įrengti nesudėtingo konstrukcinio sprendinio deformacines sandūras. Šie elementai sandūrose atlaiko skersines jėgas, užtikrina jungiamųjų elementų (pvz. atskirų perdangos dalių) bendras vertikaliąsias deformacijas, tačiau tuo pat metu leidžia laisvai deformuotis nesukeliant papildomų įrąžų horizontalia kryptimi.</a:t>
            </a:r>
          </a:p>
        </p:txBody>
      </p:sp>
    </p:spTree>
    <p:extLst>
      <p:ext uri="{BB962C8B-B14F-4D97-AF65-F5344CB8AC3E}">
        <p14:creationId xmlns:p14="http://schemas.microsoft.com/office/powerpoint/2010/main" val="541479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42679"/>
            <a:ext cx="6048672" cy="5145851"/>
          </a:xfrm>
          <a:prstGeom prst="rect">
            <a:avLst/>
          </a:prstGeom>
          <a:solidFill>
            <a:schemeClr val="tx1"/>
          </a:solidFill>
          <a:ln>
            <a:noFill/>
          </a:ln>
          <a:effectLst/>
        </p:spPr>
      </p:pic>
      <p:sp>
        <p:nvSpPr>
          <p:cNvPr id="13" name="Teksto vietos rezervavimo ženklas 12"/>
          <p:cNvSpPr>
            <a:spLocks noGrp="1"/>
          </p:cNvSpPr>
          <p:nvPr>
            <p:ph type="body" sz="half" idx="2"/>
          </p:nvPr>
        </p:nvSpPr>
        <p:spPr>
          <a:xfrm>
            <a:off x="395536" y="5589240"/>
            <a:ext cx="8280920" cy="948878"/>
          </a:xfrm>
        </p:spPr>
        <p:txBody>
          <a:bodyPr>
            <a:noAutofit/>
          </a:bodyPr>
          <a:lstStyle/>
          <a:p>
            <a:pPr algn="ctr"/>
            <a:r>
              <a:rPr lang="lt-LT" sz="1800" dirty="0"/>
              <a:t>Deformacinių sandūrų konstrukciniai sprendiniai: a – monolitinio gelžbetonio </a:t>
            </a:r>
            <a:r>
              <a:rPr lang="lt-LT" sz="1800" dirty="0" smtClean="0"/>
              <a:t>perdangos </a:t>
            </a:r>
            <a:r>
              <a:rPr lang="lt-LT" sz="1800" dirty="0"/>
              <a:t>plokščių sandūra; </a:t>
            </a:r>
            <a:r>
              <a:rPr lang="lt-LT" sz="1800" dirty="0" smtClean="0"/>
              <a:t>b </a:t>
            </a:r>
            <a:r>
              <a:rPr lang="lt-LT" sz="1800" dirty="0"/>
              <a:t>– plokščių ant grunto sandūra; </a:t>
            </a:r>
            <a:r>
              <a:rPr lang="lt-LT" sz="1800" dirty="0" smtClean="0"/>
              <a:t>c </a:t>
            </a:r>
            <a:r>
              <a:rPr lang="lt-LT" sz="1800" dirty="0"/>
              <a:t>– sijos sandūra su kolona; </a:t>
            </a:r>
            <a:r>
              <a:rPr lang="lt-LT" sz="1800" dirty="0" smtClean="0"/>
              <a:t>d </a:t>
            </a:r>
            <a:r>
              <a:rPr lang="lt-LT" sz="1800" dirty="0"/>
              <a:t>– atraminių sienų sandūra</a:t>
            </a:r>
          </a:p>
        </p:txBody>
      </p:sp>
    </p:spTree>
    <p:extLst>
      <p:ext uri="{BB962C8B-B14F-4D97-AF65-F5344CB8AC3E}">
        <p14:creationId xmlns:p14="http://schemas.microsoft.com/office/powerpoint/2010/main" val="3771578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p:cNvSpPr>
            <a:spLocks noGrp="1"/>
          </p:cNvSpPr>
          <p:nvPr>
            <p:ph type="body" sz="half" idx="2"/>
          </p:nvPr>
        </p:nvSpPr>
        <p:spPr>
          <a:xfrm>
            <a:off x="395536" y="5367338"/>
            <a:ext cx="8352928" cy="1013990"/>
          </a:xfrm>
        </p:spPr>
        <p:txBody>
          <a:bodyPr>
            <a:noAutofit/>
          </a:bodyPr>
          <a:lstStyle/>
          <a:p>
            <a:pPr algn="ctr"/>
            <a:r>
              <a:rPr lang="lt-LT" sz="1800" dirty="0"/>
              <a:t>Jungimo detalių </a:t>
            </a:r>
            <a:r>
              <a:rPr lang="lt-LT" sz="1800" dirty="0" err="1"/>
              <a:t>HALFEN</a:t>
            </a:r>
            <a:r>
              <a:rPr lang="lt-LT" sz="1800" dirty="0"/>
              <a:t> </a:t>
            </a:r>
            <a:r>
              <a:rPr lang="lt-LT" sz="1800" dirty="0" err="1"/>
              <a:t>HSD-CRET</a:t>
            </a:r>
            <a:r>
              <a:rPr lang="lt-LT" sz="1800" dirty="0"/>
              <a:t> konstrukciniai sprendiniai: </a:t>
            </a:r>
            <a:br>
              <a:rPr lang="lt-LT" sz="1800" dirty="0"/>
            </a:br>
            <a:r>
              <a:rPr lang="lt-LT" sz="1800" dirty="0"/>
              <a:t>a – detalė </a:t>
            </a:r>
            <a:r>
              <a:rPr lang="lt-LT" sz="1800" dirty="0" err="1"/>
              <a:t>HALFEN</a:t>
            </a:r>
            <a:r>
              <a:rPr lang="lt-LT" sz="1800" dirty="0"/>
              <a:t> </a:t>
            </a:r>
            <a:r>
              <a:rPr lang="lt-LT" sz="1800" dirty="0" err="1"/>
              <a:t>HSD-CRET;</a:t>
            </a:r>
            <a:r>
              <a:rPr lang="lt-LT" sz="1800" dirty="0"/>
              <a:t> b – detalė </a:t>
            </a:r>
            <a:r>
              <a:rPr lang="lt-LT" sz="1800" dirty="0" err="1"/>
              <a:t>HALFEN</a:t>
            </a:r>
            <a:r>
              <a:rPr lang="lt-LT" sz="1800" dirty="0"/>
              <a:t> </a:t>
            </a:r>
            <a:r>
              <a:rPr lang="lt-LT" sz="1800" dirty="0" err="1"/>
              <a:t>HSD-CRET</a:t>
            </a:r>
            <a:r>
              <a:rPr lang="lt-LT" sz="1800" dirty="0"/>
              <a:t> V. </a:t>
            </a:r>
            <a:br>
              <a:rPr lang="lt-LT" sz="1800" dirty="0"/>
            </a:br>
            <a:r>
              <a:rPr lang="lt-LT" sz="1800" dirty="0"/>
              <a:t>1 – jungiamasis strypas; 2 – slinkties įvorė; 3 – apkrovas paskirstantis </a:t>
            </a:r>
            <a:r>
              <a:rPr lang="lt-LT" sz="1800" dirty="0" smtClean="0"/>
              <a:t>elementas</a:t>
            </a:r>
            <a:endParaRPr lang="lt-LT"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757" y="302756"/>
            <a:ext cx="4392487" cy="4803386"/>
          </a:xfrm>
          <a:prstGeom prst="rect">
            <a:avLst/>
          </a:prstGeom>
          <a:solidFill>
            <a:schemeClr val="tx1"/>
          </a:solidFill>
          <a:ln>
            <a:noFill/>
          </a:ln>
          <a:effectLst/>
        </p:spPr>
      </p:pic>
    </p:spTree>
    <p:extLst>
      <p:ext uri="{BB962C8B-B14F-4D97-AF65-F5344CB8AC3E}">
        <p14:creationId xmlns:p14="http://schemas.microsoft.com/office/powerpoint/2010/main" val="3841512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p:cNvSpPr>
            <a:spLocks noGrp="1"/>
          </p:cNvSpPr>
          <p:nvPr>
            <p:ph type="body" sz="half" idx="2"/>
          </p:nvPr>
        </p:nvSpPr>
        <p:spPr/>
        <p:txBody>
          <a:bodyPr>
            <a:normAutofit/>
          </a:bodyPr>
          <a:lstStyle/>
          <a:p>
            <a:pPr algn="ctr"/>
            <a:r>
              <a:rPr lang="lt-LT" sz="1800" dirty="0"/>
              <a:t>Elementų </a:t>
            </a:r>
            <a:r>
              <a:rPr lang="lt-LT" sz="1800" dirty="0" err="1"/>
              <a:t>HALFEN</a:t>
            </a:r>
            <a:r>
              <a:rPr lang="lt-LT" sz="1800" dirty="0"/>
              <a:t> </a:t>
            </a:r>
            <a:r>
              <a:rPr lang="lt-LT" sz="1800" dirty="0" err="1"/>
              <a:t>HSD-CRET</a:t>
            </a:r>
            <a:r>
              <a:rPr lang="lt-LT" sz="1800" dirty="0"/>
              <a:t> ir </a:t>
            </a:r>
            <a:r>
              <a:rPr lang="lt-LT" sz="1800" dirty="0" err="1"/>
              <a:t>HSD-CRET</a:t>
            </a:r>
            <a:r>
              <a:rPr lang="lt-LT" sz="1800" dirty="0"/>
              <a:t> V techninės charakteristikos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81" y="1052736"/>
            <a:ext cx="7648238" cy="3235103"/>
          </a:xfrm>
          <a:prstGeom prst="rect">
            <a:avLst/>
          </a:prstGeom>
          <a:solidFill>
            <a:schemeClr val="tx1"/>
          </a:solidFill>
          <a:ln>
            <a:noFill/>
          </a:ln>
          <a:effectLst/>
        </p:spPr>
      </p:pic>
    </p:spTree>
    <p:extLst>
      <p:ext uri="{BB962C8B-B14F-4D97-AF65-F5344CB8AC3E}">
        <p14:creationId xmlns:p14="http://schemas.microsoft.com/office/powerpoint/2010/main" val="1930384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ntraštė 5"/>
          <p:cNvSpPr>
            <a:spLocks noGrp="1"/>
          </p:cNvSpPr>
          <p:nvPr>
            <p:ph type="title"/>
          </p:nvPr>
        </p:nvSpPr>
        <p:spPr/>
        <p:txBody>
          <a:bodyPr/>
          <a:lstStyle/>
          <a:p>
            <a:r>
              <a:rPr lang="lt-LT" dirty="0"/>
              <a:t>Ugniai atsparus intarpas</a:t>
            </a:r>
          </a:p>
        </p:txBody>
      </p:sp>
      <p:sp>
        <p:nvSpPr>
          <p:cNvPr id="7" name="Turinio vietos rezervavimo ženklas 6"/>
          <p:cNvSpPr>
            <a:spLocks noGrp="1"/>
          </p:cNvSpPr>
          <p:nvPr>
            <p:ph idx="1"/>
          </p:nvPr>
        </p:nvSpPr>
        <p:spPr/>
        <p:txBody>
          <a:bodyPr/>
          <a:lstStyle/>
          <a:p>
            <a:r>
              <a:rPr lang="lt-LT" dirty="0"/>
              <a:t>Tam, kad užtikrinti deformacinės sandūros reikiamą atsparumą ugniai, naudojami specialūs atsparūs ugniai 20 arba 30 mm storio intarpai </a:t>
            </a:r>
            <a:r>
              <a:rPr lang="lt-LT" dirty="0" err="1"/>
              <a:t>HSD-F-CRET.</a:t>
            </a:r>
            <a:r>
              <a:rPr lang="lt-LT" dirty="0"/>
              <a:t> Intarpai </a:t>
            </a:r>
            <a:r>
              <a:rPr lang="lt-LT" dirty="0" err="1"/>
              <a:t>HSD-F-CRET</a:t>
            </a:r>
            <a:r>
              <a:rPr lang="lt-LT" dirty="0"/>
              <a:t> gaminami iš medžiagos, kuri veikiant temperatūrai išputoja ir užtikrina deformacinės sandūros sandarumą.</a:t>
            </a:r>
          </a:p>
        </p:txBody>
      </p:sp>
    </p:spTree>
    <p:extLst>
      <p:ext uri="{BB962C8B-B14F-4D97-AF65-F5344CB8AC3E}">
        <p14:creationId xmlns:p14="http://schemas.microsoft.com/office/powerpoint/2010/main" val="400370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o vietos rezervavimo ženklas 5"/>
          <p:cNvSpPr>
            <a:spLocks noGrp="1"/>
          </p:cNvSpPr>
          <p:nvPr>
            <p:ph type="body" sz="half" idx="2"/>
          </p:nvPr>
        </p:nvSpPr>
        <p:spPr>
          <a:xfrm>
            <a:off x="707706" y="5367338"/>
            <a:ext cx="7882212" cy="804862"/>
          </a:xfrm>
        </p:spPr>
        <p:txBody>
          <a:bodyPr>
            <a:noAutofit/>
          </a:bodyPr>
          <a:lstStyle/>
          <a:p>
            <a:pPr algn="ctr"/>
            <a:r>
              <a:rPr lang="lt-LT" sz="1800" dirty="0"/>
              <a:t>Atsparaus ugniai intarpo montavimo schema: 1 – </a:t>
            </a:r>
            <a:r>
              <a:rPr lang="lt-LT" sz="1800" dirty="0" err="1"/>
              <a:t>inkaruojantis</a:t>
            </a:r>
            <a:r>
              <a:rPr lang="lt-LT" sz="1800" dirty="0"/>
              <a:t> </a:t>
            </a:r>
            <a:r>
              <a:rPr lang="lt-LT" sz="1800" dirty="0" smtClean="0"/>
              <a:t>strypas</a:t>
            </a:r>
            <a:r>
              <a:rPr lang="lt-LT" sz="1800" dirty="0"/>
              <a:t>; </a:t>
            </a:r>
            <a:endParaRPr lang="lt-LT" sz="1800" dirty="0" smtClean="0"/>
          </a:p>
          <a:p>
            <a:pPr algn="ctr"/>
            <a:r>
              <a:rPr lang="lt-LT" sz="1800" dirty="0" smtClean="0"/>
              <a:t>2 </a:t>
            </a:r>
            <a:r>
              <a:rPr lang="lt-LT" sz="1800" dirty="0"/>
              <a:t>– deformacinės sandūros užpildas; 3 – atsparus ugniai intarpas </a:t>
            </a:r>
            <a:r>
              <a:rPr lang="lt-LT" sz="1800" dirty="0" err="1"/>
              <a:t>HSD-F-CRET</a:t>
            </a:r>
            <a:endParaRPr lang="lt-LT"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94" y="908720"/>
            <a:ext cx="7882212" cy="3031903"/>
          </a:xfrm>
          <a:prstGeom prst="rect">
            <a:avLst/>
          </a:prstGeom>
          <a:solidFill>
            <a:schemeClr val="tx1"/>
          </a:solidFill>
          <a:ln>
            <a:noFill/>
          </a:ln>
          <a:effectLst/>
        </p:spPr>
      </p:pic>
    </p:spTree>
    <p:extLst>
      <p:ext uri="{BB962C8B-B14F-4D97-AF65-F5344CB8AC3E}">
        <p14:creationId xmlns:p14="http://schemas.microsoft.com/office/powerpoint/2010/main" val="393417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p:cNvSpPr>
            <a:spLocks noGrp="1"/>
          </p:cNvSpPr>
          <p:nvPr>
            <p:ph type="body" sz="half" idx="2"/>
          </p:nvPr>
        </p:nvSpPr>
        <p:spPr/>
        <p:txBody>
          <a:bodyPr/>
          <a:lstStyle/>
          <a:p>
            <a:endParaRPr lang="lt-L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9" y="766327"/>
            <a:ext cx="6696743" cy="4234649"/>
          </a:xfrm>
          <a:prstGeom prst="rect">
            <a:avLst/>
          </a:prstGeom>
          <a:solidFill>
            <a:schemeClr val="tx1"/>
          </a:solidFill>
          <a:ln>
            <a:noFill/>
          </a:ln>
          <a:effectLst/>
        </p:spPr>
      </p:pic>
    </p:spTree>
    <p:extLst>
      <p:ext uri="{BB962C8B-B14F-4D97-AF65-F5344CB8AC3E}">
        <p14:creationId xmlns:p14="http://schemas.microsoft.com/office/powerpoint/2010/main" val="2292822276"/>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TotalTime>
  <Words>472</Words>
  <Application>Microsoft Office PowerPoint</Application>
  <PresentationFormat>Demonstracija ekrane (4:3)</PresentationFormat>
  <Paragraphs>30</Paragraphs>
  <Slides>27</Slides>
  <Notes>0</Notes>
  <HiddenSlides>0</HiddenSlides>
  <MMClips>0</MMClips>
  <ScaleCrop>false</ScaleCrop>
  <HeadingPairs>
    <vt:vector size="4" baseType="variant">
      <vt:variant>
        <vt:lpstr>Tema</vt:lpstr>
      </vt:variant>
      <vt:variant>
        <vt:i4>1</vt:i4>
      </vt:variant>
      <vt:variant>
        <vt:lpstr>Skaidrių pavadinimai</vt:lpstr>
      </vt:variant>
      <vt:variant>
        <vt:i4>27</vt:i4>
      </vt:variant>
    </vt:vector>
  </HeadingPairs>
  <TitlesOfParts>
    <vt:vector size="28" baseType="lpstr">
      <vt:lpstr>Office tema</vt:lpstr>
      <vt:lpstr>Deformacinių sandūrų įrengimo elementai</vt:lpstr>
      <vt:lpstr>Deformacinių sandūrų įrengimo elementai</vt:lpstr>
      <vt:lpstr>Deformacinių sandūrų įrengimo elementai</vt:lpstr>
      <vt:lpstr>PowerPoint pristatymas</vt:lpstr>
      <vt:lpstr>PowerPoint pristatymas</vt:lpstr>
      <vt:lpstr>PowerPoint pristatymas</vt:lpstr>
      <vt:lpstr>Ugniai atsparus intarpas</vt:lpstr>
      <vt:lpstr>PowerPoint pristatymas</vt:lpstr>
      <vt:lpstr>PowerPoint pristatymas</vt:lpstr>
      <vt:lpstr>Elementų HSD išdėstymas deformacinėse sandūrose ir  įrąžų pobūdis</vt:lpstr>
      <vt:lpstr>PowerPoint pristatymas</vt:lpstr>
      <vt:lpstr>PowerPoint pristatymas</vt:lpstr>
      <vt:lpstr>HSD elementų išdėstymas perdangoje, įrengiant deformacinę sandūrą</vt:lpstr>
      <vt:lpstr>PowerPoint pristatymas</vt:lpstr>
      <vt:lpstr>PowerPoint pristatymas</vt:lpstr>
      <vt:lpstr>PowerPoint pristatymas</vt:lpstr>
      <vt:lpstr>PowerPoint pristatymas</vt:lpstr>
      <vt:lpstr>Elementų HSD išdėstymas plokštėje</vt:lpstr>
      <vt:lpstr>PowerPoint pristatymas</vt:lpstr>
      <vt:lpstr>Elementų HSD išdėstymas sijoje</vt:lpstr>
      <vt:lpstr>PowerPoint pristatymas</vt:lpstr>
      <vt:lpstr>Jungiamųjų elementų HSD-CRET montavimas</vt:lpstr>
      <vt:lpstr>PowerPoint pristatymas</vt:lpstr>
      <vt:lpstr>PowerPoint pristatymas</vt:lpstr>
      <vt:lpstr>PowerPoint pristatymas</vt:lpstr>
      <vt:lpstr>PowerPoint pristatymas</vt:lpstr>
      <vt:lpstr>Ačiū už dėmesį</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Deformacinių sandūrų įrengimo elementai</dc:title>
  <dc:creator>Arnoldas</dc:creator>
  <cp:lastModifiedBy>Arnoldas</cp:lastModifiedBy>
  <cp:revision>11</cp:revision>
  <dcterms:created xsi:type="dcterms:W3CDTF">2012-01-29T23:50:35Z</dcterms:created>
  <dcterms:modified xsi:type="dcterms:W3CDTF">2012-01-30T00:50:25Z</dcterms:modified>
</cp:coreProperties>
</file>